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6.xml" ContentType="application/vnd.openxmlformats-officedocument.presentationml.tags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8.xml" ContentType="application/vnd.openxmlformats-officedocument.presentationml.tags+xml"/>
  <Override PartName="/ppt/notesSlides/notesSlide17.xml" ContentType="application/vnd.openxmlformats-officedocument.presentationml.notesSlide+xml"/>
  <Override PartName="/ppt/tags/tag9.xml" ContentType="application/vnd.openxmlformats-officedocument.presentationml.tags+xml"/>
  <Override PartName="/ppt/notesSlides/notesSlide18.xml" ContentType="application/vnd.openxmlformats-officedocument.presentationml.notesSlide+xml"/>
  <Override PartName="/ppt/tags/tag10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2"/>
  </p:sldMasterIdLst>
  <p:notesMasterIdLst>
    <p:notesMasterId r:id="rId22"/>
  </p:notesMasterIdLst>
  <p:handoutMasterIdLst>
    <p:handoutMasterId r:id="rId23"/>
  </p:handoutMasterIdLst>
  <p:sldIdLst>
    <p:sldId id="10172" r:id="rId3"/>
    <p:sldId id="10201" r:id="rId4"/>
    <p:sldId id="10138" r:id="rId5"/>
    <p:sldId id="10167" r:id="rId6"/>
    <p:sldId id="10139" r:id="rId7"/>
    <p:sldId id="10168" r:id="rId8"/>
    <p:sldId id="10163" r:id="rId9"/>
    <p:sldId id="10173" r:id="rId10"/>
    <p:sldId id="10178" r:id="rId11"/>
    <p:sldId id="10179" r:id="rId12"/>
    <p:sldId id="10199" r:id="rId13"/>
    <p:sldId id="10198" r:id="rId14"/>
    <p:sldId id="10164" r:id="rId15"/>
    <p:sldId id="10187" r:id="rId16"/>
    <p:sldId id="10203" r:id="rId17"/>
    <p:sldId id="10165" r:id="rId18"/>
    <p:sldId id="10170" r:id="rId19"/>
    <p:sldId id="10202" r:id="rId20"/>
    <p:sldId id="10136" r:id="rId21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">
          <p15:clr>
            <a:srgbClr val="A4A3A4"/>
          </p15:clr>
        </p15:guide>
        <p15:guide id="2" orient="horz" pos="4183">
          <p15:clr>
            <a:srgbClr val="A4A3A4"/>
          </p15:clr>
        </p15:guide>
        <p15:guide id="3" pos="4050">
          <p15:clr>
            <a:srgbClr val="A4A3A4"/>
          </p15:clr>
        </p15:guide>
        <p15:guide id="4" pos="557">
          <p15:clr>
            <a:srgbClr val="A4A3A4"/>
          </p15:clr>
        </p15:guide>
        <p15:guide id="5" pos="7497">
          <p15:clr>
            <a:srgbClr val="A4A3A4"/>
          </p15:clr>
        </p15:guide>
        <p15:guide id="6" pos="69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74DF"/>
    <a:srgbClr val="FFAC06"/>
    <a:srgbClr val="99CC00"/>
    <a:srgbClr val="004564"/>
    <a:srgbClr val="007CB4"/>
    <a:srgbClr val="00628E"/>
    <a:srgbClr val="0095D7"/>
    <a:srgbClr val="953D19"/>
    <a:srgbClr val="92B4C6"/>
    <a:srgbClr val="7BA4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82" autoAdjust="0"/>
    <p:restoredTop sz="95317" autoAdjust="0"/>
  </p:normalViewPr>
  <p:slideViewPr>
    <p:cSldViewPr snapToGrid="0">
      <p:cViewPr varScale="1">
        <p:scale>
          <a:sx n="70" d="100"/>
          <a:sy n="70" d="100"/>
        </p:scale>
        <p:origin x="360" y="60"/>
      </p:cViewPr>
      <p:guideLst>
        <p:guide orient="horz" pos="304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759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855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3906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t>2021/4/19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t>19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6842" y="281270"/>
            <a:ext cx="4230440" cy="2209976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287" y="287967"/>
            <a:ext cx="7025432" cy="617286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06842" y="2571609"/>
            <a:ext cx="4230440" cy="3889224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904" y="241088"/>
            <a:ext cx="8032253" cy="944263"/>
          </a:xfrm>
        </p:spPr>
        <p:txBody>
          <a:bodyPr anchor="b"/>
          <a:lstStyle>
            <a:lvl1pPr algn="ctr">
              <a:lnSpc>
                <a:spcPct val="100000"/>
              </a:lnSpc>
              <a:defRPr sz="35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20802" y="1205441"/>
            <a:ext cx="8514456" cy="4789120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4000"/>
            </a:lvl1pPr>
            <a:lvl2pPr marL="574040" indent="0">
              <a:buNone/>
              <a:defRPr sz="3500"/>
            </a:lvl2pPr>
            <a:lvl3pPr marL="1148080" indent="0">
              <a:buNone/>
              <a:defRPr sz="3000"/>
            </a:lvl3pPr>
            <a:lvl4pPr marL="1722120" indent="0">
              <a:buNone/>
              <a:defRPr sz="2500"/>
            </a:lvl4pPr>
            <a:lvl5pPr marL="2296160" indent="0">
              <a:buNone/>
              <a:defRPr sz="2500"/>
            </a:lvl5pPr>
            <a:lvl6pPr marL="2870200" indent="0">
              <a:buNone/>
              <a:defRPr sz="2500"/>
            </a:lvl6pPr>
            <a:lvl7pPr marL="3444240" indent="0">
              <a:buNone/>
              <a:defRPr sz="2500"/>
            </a:lvl7pPr>
            <a:lvl8pPr marL="4018280" indent="0">
              <a:buNone/>
              <a:defRPr sz="2500"/>
            </a:lvl8pPr>
            <a:lvl9pPr marL="4592320" indent="0">
              <a:buNone/>
              <a:defRPr sz="2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61904" y="6127662"/>
            <a:ext cx="8032253" cy="56253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574040" indent="0">
              <a:buNone/>
              <a:defRPr sz="1500"/>
            </a:lvl2pPr>
            <a:lvl3pPr marL="1148080" indent="0">
              <a:buNone/>
              <a:defRPr sz="1300"/>
            </a:lvl3pPr>
            <a:lvl4pPr marL="1722120" indent="0">
              <a:buNone/>
              <a:defRPr sz="1100"/>
            </a:lvl4pPr>
            <a:lvl5pPr marL="2296160" indent="0">
              <a:buNone/>
              <a:defRPr sz="1100"/>
            </a:lvl5pPr>
            <a:lvl6pPr marL="2870200" indent="0">
              <a:buNone/>
              <a:defRPr sz="1100"/>
            </a:lvl6pPr>
            <a:lvl7pPr marL="3444240" indent="0">
              <a:buNone/>
              <a:defRPr sz="1100"/>
            </a:lvl7pPr>
            <a:lvl8pPr marL="4018280" indent="0">
              <a:buNone/>
              <a:defRPr sz="1100"/>
            </a:lvl8pPr>
            <a:lvl9pPr marL="459232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19/04/2021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4406" y="642903"/>
            <a:ext cx="10929938" cy="4500316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10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8813" y="5223581"/>
            <a:ext cx="9001125" cy="1285804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8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2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7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4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8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92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anose="020B0604020202020204" pitchFamily="34" charset="0"/>
              <a:buChar char="•"/>
              <a:defRPr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5752" y="1446531"/>
            <a:ext cx="10929938" cy="2641926"/>
          </a:xfrm>
        </p:spPr>
        <p:txBody>
          <a:bodyPr anchor="b"/>
          <a:lstStyle>
            <a:lvl1pPr algn="ctr" defTabSz="114744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60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5752" y="4291038"/>
            <a:ext cx="10929938" cy="1193722"/>
          </a:xfrm>
        </p:spPr>
        <p:txBody>
          <a:bodyPr anchor="t"/>
          <a:lstStyle>
            <a:lvl1pPr marL="0" indent="0" algn="ctr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40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80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21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961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70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4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182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923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6322219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0350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42274" y="413868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6531" y="1687619"/>
            <a:ext cx="5679281" cy="4773215"/>
          </a:xfrm>
        </p:spPr>
        <p:txBody>
          <a:bodyPr/>
          <a:lstStyle>
            <a:lvl1pPr>
              <a:defRPr sz="3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514350" y="1687618"/>
            <a:ext cx="5683568" cy="477354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8"/>
            <a:ext cx="5681514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36532" y="1687618"/>
            <a:ext cx="5683746" cy="642902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/>
            </a:lvl1pPr>
            <a:lvl2pPr marL="574040" indent="0">
              <a:buNone/>
              <a:defRPr sz="2500" b="1"/>
            </a:lvl2pPr>
            <a:lvl3pPr marL="1148080" indent="0">
              <a:buNone/>
              <a:defRPr sz="2300" b="1"/>
            </a:lvl3pPr>
            <a:lvl4pPr marL="1722120" indent="0">
              <a:buNone/>
              <a:defRPr sz="2000" b="1"/>
            </a:lvl4pPr>
            <a:lvl5pPr marL="2296160" indent="0">
              <a:buNone/>
              <a:defRPr sz="2000" b="1"/>
            </a:lvl5pPr>
            <a:lvl6pPr marL="2870200" indent="0">
              <a:buNone/>
              <a:defRPr sz="2000" b="1"/>
            </a:lvl6pPr>
            <a:lvl7pPr marL="3444240" indent="0">
              <a:buNone/>
              <a:defRPr sz="2000" b="1"/>
            </a:lvl7pPr>
            <a:lvl8pPr marL="4018280" indent="0">
              <a:buNone/>
              <a:defRPr sz="2000" b="1"/>
            </a:lvl8pPr>
            <a:lvl9pPr marL="4592320" indent="0">
              <a:buNone/>
              <a:defRPr sz="20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42937" y="2333735"/>
            <a:ext cx="5683568" cy="41274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570821" y="2333736"/>
            <a:ext cx="5683568" cy="4126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2938" y="0"/>
            <a:ext cx="11572875" cy="1687618"/>
          </a:xfrm>
          <a:prstGeom prst="rect">
            <a:avLst/>
          </a:prstGeom>
        </p:spPr>
        <p:txBody>
          <a:bodyPr vert="horz" lIns="114803" tIns="57401" rIns="114803" bIns="57401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horz" lIns="114803" tIns="57401" rIns="114803" bIns="57401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8458" y="6703595"/>
            <a:ext cx="2933402" cy="385072"/>
          </a:xfrm>
          <a:prstGeom prst="rect">
            <a:avLst/>
          </a:prstGeom>
        </p:spPr>
        <p:txBody>
          <a:bodyPr vert="horz" lIns="114803" tIns="57401" rIns="57401" bIns="57401" rtlCol="0" anchor="ctr"/>
          <a:lstStyle>
            <a:lvl1pPr algn="r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D615DFD-8505-4C7B-90FE-F45A3565472F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6951" y="6703595"/>
            <a:ext cx="4004965" cy="385072"/>
          </a:xfrm>
          <a:prstGeom prst="rect">
            <a:avLst/>
          </a:prstGeom>
        </p:spPr>
        <p:txBody>
          <a:bodyPr vert="horz" lIns="57401" tIns="57401" rIns="114803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013986" y="6703595"/>
            <a:ext cx="790277" cy="385072"/>
          </a:xfrm>
          <a:prstGeom prst="rect">
            <a:avLst/>
          </a:prstGeom>
        </p:spPr>
        <p:txBody>
          <a:bodyPr vert="horz" lIns="34441" tIns="57401" rIns="57401" bIns="57401" rtlCol="0" anchor="ctr"/>
          <a:lstStyle>
            <a:lvl1pPr algn="l"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11893725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marL="0" algn="ctr" defTabSz="1147445" rtl="0" eaLnBrk="1" latinLnBrk="0" hangingPunct="1"/>
            <a:endParaRPr lang="en-US" sz="23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800323" y="6854443"/>
            <a:ext cx="119211" cy="894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1147445" rtl="0" eaLnBrk="1" latinLnBrk="0" hangingPunct="1">
        <a:lnSpc>
          <a:spcPts val="7280"/>
        </a:lnSpc>
        <a:spcBef>
          <a:spcPct val="0"/>
        </a:spcBef>
        <a:buNone/>
        <a:defRPr sz="68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430530" indent="-43053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932815" indent="-358775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43510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200914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58318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315722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373126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4305300" indent="-287020" algn="l" defTabSz="1147445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4879340" indent="-287020" algn="l" defTabSz="1147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1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16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20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24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28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320" algn="l" defTabSz="114744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420237" y="880712"/>
            <a:ext cx="9707041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800" dirty="0">
                <a:solidFill>
                  <a:schemeClr val="bg1"/>
                </a:solidFill>
              </a:rPr>
              <a:t>网站建设与管理</a:t>
            </a:r>
            <a:endParaRPr lang="zh-CN" altLang="en-US" sz="4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875489" y="5209638"/>
            <a:ext cx="11167354" cy="10156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dirty="0">
                <a:solidFill>
                  <a:schemeClr val="bg1"/>
                </a:solidFill>
              </a:rPr>
              <a:t>项目</a:t>
            </a:r>
            <a:r>
              <a:rPr lang="en-US" altLang="zh-CN" sz="6600" dirty="0">
                <a:solidFill>
                  <a:schemeClr val="bg1"/>
                </a:solidFill>
              </a:rPr>
              <a:t>1 </a:t>
            </a:r>
            <a:r>
              <a:rPr lang="zh-CN" altLang="en-US" sz="6600" dirty="0">
                <a:solidFill>
                  <a:schemeClr val="bg1"/>
                </a:solidFill>
              </a:rPr>
              <a:t>网页概述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441" y="2205182"/>
            <a:ext cx="5493869" cy="2179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65023" y="1070570"/>
            <a:ext cx="12486451" cy="3907095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/>
              <a:t>1.3.3 </a:t>
            </a:r>
            <a:r>
              <a:rPr lang="zh-CN" altLang="zh-CN" sz="2400" b="1" dirty="0"/>
              <a:t>浏览器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	</a:t>
            </a:r>
            <a:r>
              <a:rPr lang="zh-CN" altLang="zh-CN" sz="2400" dirty="0"/>
              <a:t>浏览器是用户使用范围最广的应用程序之一，它主要负责从</a:t>
            </a:r>
            <a:r>
              <a:rPr lang="en-US" altLang="zh-CN" sz="2400" dirty="0"/>
              <a:t>WEB</a:t>
            </a:r>
            <a:r>
              <a:rPr lang="zh-CN" altLang="zh-CN" sz="2400" dirty="0"/>
              <a:t>服务器请求资源，并解析显示网页内容。常见的浏览器有</a:t>
            </a:r>
            <a:r>
              <a:rPr lang="en-US" altLang="zh-CN" sz="2400" dirty="0"/>
              <a:t>Internet Explorer </a:t>
            </a:r>
            <a:r>
              <a:rPr lang="zh-CN" altLang="zh-CN" sz="2400" dirty="0"/>
              <a:t>、</a:t>
            </a:r>
            <a:r>
              <a:rPr lang="en-US" altLang="zh-CN" sz="2400" dirty="0"/>
              <a:t>Safari</a:t>
            </a:r>
            <a:r>
              <a:rPr lang="zh-CN" altLang="zh-CN" sz="2400" dirty="0"/>
              <a:t>、</a:t>
            </a:r>
            <a:r>
              <a:rPr lang="en-US" altLang="zh-CN" sz="2400" dirty="0"/>
              <a:t>Chrome</a:t>
            </a:r>
            <a:r>
              <a:rPr lang="zh-CN" altLang="zh-CN" sz="2400" dirty="0"/>
              <a:t>、</a:t>
            </a:r>
            <a:r>
              <a:rPr lang="en-US" altLang="zh-CN" sz="2400" dirty="0"/>
              <a:t>Firefox </a:t>
            </a:r>
            <a:r>
              <a:rPr lang="zh-CN" altLang="zh-CN" sz="2400" dirty="0"/>
              <a:t>以及</a:t>
            </a:r>
            <a:r>
              <a:rPr lang="en-US" altLang="zh-CN" sz="2400" dirty="0"/>
              <a:t> Opera</a:t>
            </a:r>
            <a:r>
              <a:rPr lang="zh-CN" altLang="zh-CN" sz="2400" dirty="0"/>
              <a:t>。多年来，各大浏览器厂商各自为阵，对</a:t>
            </a:r>
            <a:r>
              <a:rPr lang="en-US" altLang="zh-CN" sz="2400" dirty="0"/>
              <a:t>W3C</a:t>
            </a:r>
            <a:r>
              <a:rPr lang="zh-CN" altLang="zh-CN" sz="2400" dirty="0"/>
              <a:t>规范的遵循并不完善，导致不同程度的浏览器兼容性问题，不同的浏览器对</a:t>
            </a:r>
            <a:r>
              <a:rPr lang="en-US" altLang="zh-CN" sz="2400" dirty="0"/>
              <a:t>HTML5 </a:t>
            </a:r>
            <a:r>
              <a:rPr lang="zh-CN" altLang="zh-CN" sz="2400" dirty="0"/>
              <a:t>的特性支持可能不同，不同浏览器浏览同一网页，可能出现不同的效果。同一浏览器的不同版本对</a:t>
            </a:r>
            <a:r>
              <a:rPr lang="en-US" altLang="zh-CN" sz="2400" dirty="0"/>
              <a:t>HTML5</a:t>
            </a:r>
            <a:r>
              <a:rPr lang="zh-CN" altLang="zh-CN" sz="2400" dirty="0"/>
              <a:t>的特性支持也不一样。随着</a:t>
            </a:r>
            <a:r>
              <a:rPr lang="en-US" altLang="zh-CN" sz="2400" dirty="0"/>
              <a:t>HTML5</a:t>
            </a:r>
            <a:r>
              <a:rPr lang="zh-CN" altLang="zh-CN" sz="2400" dirty="0"/>
              <a:t>的广泛普及应用，各个浏览器对它的支持将越来越完美，建议使用最新版本的浏览器浏览网页。</a:t>
            </a:r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218" y="5134462"/>
            <a:ext cx="9545955" cy="1819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</p:spTree>
    <p:custDataLst>
      <p:tags r:id="rId1"/>
    </p:custData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885064" y="1070570"/>
            <a:ext cx="11624706" cy="461665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/>
            <a:r>
              <a:rPr lang="en-US" altLang="zh-CN" sz="2400" b="1" dirty="0"/>
              <a:t>1.3.4 </a:t>
            </a:r>
            <a:r>
              <a:rPr lang="zh-CN" altLang="zh-CN" sz="2400" b="1" dirty="0"/>
              <a:t>网页制作工具</a:t>
            </a:r>
            <a:endParaRPr lang="en-US" altLang="zh-CN" sz="2200" dirty="0"/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9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48878" y="3817667"/>
            <a:ext cx="2898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Adobe Dreamweaver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68315" y="3817667"/>
            <a:ext cx="2898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000" dirty="0" err="1"/>
              <a:t>WebStorm</a:t>
            </a:r>
            <a:endParaRPr lang="zh-CN" altLang="zh-CN" sz="2000" dirty="0"/>
          </a:p>
        </p:txBody>
      </p:sp>
      <p:pic>
        <p:nvPicPr>
          <p:cNvPr id="17" name="图片 1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508" y="4452805"/>
            <a:ext cx="2159635" cy="2159635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878" y="4452807"/>
            <a:ext cx="2180590" cy="215963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85064" y="1684596"/>
            <a:ext cx="11624706" cy="1877437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endParaRPr lang="en-US" altLang="zh-CN" sz="2200" dirty="0"/>
          </a:p>
          <a:p>
            <a:pPr marL="457200" indent="-457200">
              <a:buAutoNum type="arabicPeriod"/>
            </a:pPr>
            <a:r>
              <a:rPr lang="zh-CN" altLang="en-US" sz="2200" dirty="0"/>
              <a:t>网页布局</a:t>
            </a:r>
            <a:r>
              <a:rPr lang="zh-CN" altLang="zh-CN" sz="2200" dirty="0"/>
              <a:t>工具介绍</a:t>
            </a:r>
            <a:endParaRPr lang="en-US" altLang="zh-CN" sz="2200" dirty="0"/>
          </a:p>
          <a:p>
            <a:endParaRPr lang="en-US" altLang="zh-CN" sz="2400" dirty="0"/>
          </a:p>
          <a:p>
            <a:r>
              <a:rPr lang="en-US" altLang="zh-CN" sz="2400" dirty="0"/>
              <a:t>	</a:t>
            </a:r>
            <a:r>
              <a:rPr lang="zh-CN" altLang="zh-CN" sz="2400" dirty="0"/>
              <a:t>网页编辑工具即制作网页所使用的软件，常见的网页制作工具很多，如</a:t>
            </a:r>
            <a:r>
              <a:rPr lang="en-US" altLang="zh-CN" sz="2400" dirty="0" err="1"/>
              <a:t>WebStorm</a:t>
            </a:r>
            <a:r>
              <a:rPr lang="zh-CN" altLang="zh-CN" sz="2400" dirty="0"/>
              <a:t>、</a:t>
            </a:r>
            <a:r>
              <a:rPr lang="en-US" altLang="zh-CN" sz="2400" dirty="0"/>
              <a:t>Notepad</a:t>
            </a:r>
            <a:r>
              <a:rPr lang="zh-CN" altLang="zh-CN" sz="2400" dirty="0"/>
              <a:t>、</a:t>
            </a:r>
            <a:r>
              <a:rPr lang="en-US" altLang="zh-CN" sz="2400" dirty="0"/>
              <a:t>Dreamweaver</a:t>
            </a:r>
            <a:r>
              <a:rPr lang="zh-CN" altLang="zh-CN" sz="2400" dirty="0"/>
              <a:t>等。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136711438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14" grpId="0"/>
      <p:bldP spid="16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885064" y="1420974"/>
            <a:ext cx="11624706" cy="1107996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r>
              <a:rPr lang="en-US" altLang="zh-CN" sz="2200" dirty="0"/>
              <a:t>	Adobe Dreamweaver</a:t>
            </a:r>
            <a:r>
              <a:rPr lang="zh-CN" altLang="zh-CN" sz="2200" dirty="0"/>
              <a:t>，最初为美国</a:t>
            </a:r>
            <a:r>
              <a:rPr lang="en-US" altLang="zh-CN" sz="2200" dirty="0"/>
              <a:t>MACROMEDIA</a:t>
            </a:r>
            <a:r>
              <a:rPr lang="zh-CN" altLang="zh-CN" sz="2200" dirty="0"/>
              <a:t>公司开发，</a:t>
            </a:r>
            <a:r>
              <a:rPr lang="en-US" altLang="zh-CN" sz="2200" dirty="0"/>
              <a:t>2005</a:t>
            </a:r>
            <a:r>
              <a:rPr lang="zh-CN" altLang="zh-CN" sz="2200" dirty="0"/>
              <a:t>年被</a:t>
            </a:r>
            <a:r>
              <a:rPr lang="en-US" altLang="zh-CN" sz="2200" dirty="0"/>
              <a:t>Adobe</a:t>
            </a:r>
            <a:r>
              <a:rPr lang="zh-CN" altLang="zh-CN" sz="2200" dirty="0"/>
              <a:t>公司收购。</a:t>
            </a:r>
            <a:r>
              <a:rPr lang="en-US" altLang="zh-CN" sz="2200" dirty="0"/>
              <a:t>Dreamweaver</a:t>
            </a:r>
            <a:r>
              <a:rPr lang="zh-CN" altLang="zh-CN" sz="2200" dirty="0"/>
              <a:t>是集网页制作和管理网站于一身的所见即所得网页代码编辑器。利用对</a:t>
            </a:r>
            <a:r>
              <a:rPr lang="en-US" altLang="zh-CN" sz="2200" dirty="0"/>
              <a:t> HTML</a:t>
            </a:r>
            <a:r>
              <a:rPr lang="zh-CN" altLang="zh-CN" sz="2200" dirty="0"/>
              <a:t>、</a:t>
            </a:r>
            <a:r>
              <a:rPr lang="en-US" altLang="zh-CN" sz="2200" dirty="0"/>
              <a:t>CSS</a:t>
            </a:r>
            <a:r>
              <a:rPr lang="zh-CN" altLang="zh-CN" sz="2200" dirty="0"/>
              <a:t>、</a:t>
            </a:r>
            <a:r>
              <a:rPr lang="en-US" altLang="zh-CN" sz="2200" dirty="0"/>
              <a:t>JavaScript</a:t>
            </a:r>
            <a:r>
              <a:rPr lang="zh-CN" altLang="zh-CN" sz="2200" dirty="0"/>
              <a:t>等内容的支持</a:t>
            </a:r>
            <a:r>
              <a:rPr lang="zh-CN" altLang="en-US" sz="2200" dirty="0"/>
              <a:t>，设计师和程序员可以在几乎任何地方快速制作和进行网站建设。</a:t>
            </a:r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9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8046" y="944696"/>
            <a:ext cx="11624706" cy="461665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/>
            <a:r>
              <a:rPr lang="en-US" altLang="zh-CN" sz="2400" b="1" dirty="0"/>
              <a:t>1.3.4 </a:t>
            </a:r>
            <a:r>
              <a:rPr lang="zh-CN" altLang="zh-CN" sz="2400" b="1" dirty="0"/>
              <a:t>网页制作工具</a:t>
            </a:r>
            <a:endParaRPr lang="zh-CN" altLang="en-US" sz="22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64DA668-C222-457D-AECC-5F3B6BB22B5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136759" y="2840273"/>
            <a:ext cx="5274310" cy="372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63944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526109" y="1184197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23895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22523" y="2424286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任务实施</a:t>
            </a:r>
            <a:endParaRPr lang="zh-CN" altLang="en-US" sz="40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05621" y="3730893"/>
            <a:ext cx="5277814" cy="960776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>
            <a:defPPr>
              <a:defRPr lang="zh-CN"/>
            </a:defPPr>
            <a:lvl1pPr lvl="0" eaLnBrk="0" hangingPunct="0">
              <a:lnSpc>
                <a:spcPct val="150000"/>
              </a:lnSpc>
              <a:tabLst>
                <a:tab pos="5267325" algn="r"/>
              </a:tabLst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6"/>
                </a:solidFill>
                <a:sym typeface="Arial" panose="020B0604020202020204" pitchFamily="34" charset="0"/>
              </a:rPr>
              <a:t>我的第一个网页</a:t>
            </a:r>
            <a:endParaRPr lang="en-US" altLang="zh-CN" dirty="0">
              <a:solidFill>
                <a:schemeClr val="accent6"/>
              </a:solidFill>
              <a:sym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6"/>
                </a:solidFill>
                <a:sym typeface="Arial" panose="020B0604020202020204" pitchFamily="34" charset="0"/>
              </a:rPr>
              <a:t>古诗欣赏</a:t>
            </a:r>
            <a:endParaRPr lang="en-US" altLang="zh-CN" dirty="0">
              <a:solidFill>
                <a:schemeClr val="accent6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49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1.4</a:t>
            </a:r>
            <a:r>
              <a:rPr lang="zh-CN" altLang="en-US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任务实施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2FD65A7-9042-4B20-8E5D-B3B6230D20F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734661" y="2225675"/>
            <a:ext cx="4781550" cy="2781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1.4</a:t>
            </a:r>
            <a:r>
              <a:rPr lang="zh-CN" altLang="en-US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任务实施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11B31ED-B352-41F1-8770-702F09F3551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792220" y="1591945"/>
            <a:ext cx="5274310" cy="40487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981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zh-CN" altLang="en-US" sz="23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660641" y="-10915"/>
            <a:ext cx="7837452" cy="732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</a:lstStyle>
          <a:p>
            <a:pPr>
              <a:lnSpc>
                <a:spcPct val="100000"/>
              </a:lnSpc>
            </a:pPr>
            <a:r>
              <a:rPr lang="en-US" altLang="zh-CN" dirty="0"/>
              <a:t>&lt;html&gt;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/>
              <a:t>&lt;head&gt;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/>
              <a:t>&lt;meta charset="utf-8"&gt;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/>
              <a:t>&lt;title&gt;</a:t>
            </a:r>
            <a:r>
              <a:rPr lang="zh-CN" altLang="zh-CN" dirty="0"/>
              <a:t>我的网页</a:t>
            </a:r>
            <a:r>
              <a:rPr lang="en-US" altLang="zh-CN" dirty="0"/>
              <a:t>&lt;/title&gt;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/>
              <a:t>&lt;/head&gt;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/>
              <a:t>&lt;body&gt;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/>
              <a:t>&lt;h1&gt;</a:t>
            </a:r>
            <a:r>
              <a:rPr lang="zh-CN" altLang="zh-CN" dirty="0"/>
              <a:t>自我介绍</a:t>
            </a:r>
          </a:p>
          <a:p>
            <a:pPr>
              <a:lnSpc>
                <a:spcPct val="100000"/>
              </a:lnSpc>
            </a:pPr>
            <a:r>
              <a:rPr lang="en-US" altLang="zh-CN" dirty="0"/>
              <a:t>&lt;/h1&gt;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/>
              <a:t>&lt;</a:t>
            </a:r>
            <a:r>
              <a:rPr lang="en-US" altLang="zh-CN" dirty="0" err="1"/>
              <a:t>hr</a:t>
            </a:r>
            <a:r>
              <a:rPr lang="en-US" altLang="zh-CN" dirty="0"/>
              <a:t> align="left" width="200" size="1" color="#66cc66"&gt;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/>
              <a:t>&lt;p&gt;</a:t>
            </a:r>
            <a:r>
              <a:rPr lang="zh-CN" altLang="zh-CN" dirty="0"/>
              <a:t>姓名：张三</a:t>
            </a:r>
            <a:r>
              <a:rPr lang="en-US" altLang="zh-CN" dirty="0"/>
              <a:t>&lt;</a:t>
            </a:r>
            <a:r>
              <a:rPr lang="en-US" altLang="zh-CN" dirty="0" err="1"/>
              <a:t>br</a:t>
            </a:r>
            <a:r>
              <a:rPr lang="en-US" altLang="zh-CN" dirty="0"/>
              <a:t> /&gt;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zh-CN" altLang="zh-CN" dirty="0"/>
              <a:t>性别：男</a:t>
            </a:r>
            <a:r>
              <a:rPr lang="en-US" altLang="zh-CN" dirty="0"/>
              <a:t>&lt;</a:t>
            </a:r>
            <a:r>
              <a:rPr lang="en-US" altLang="zh-CN" dirty="0" err="1"/>
              <a:t>br</a:t>
            </a:r>
            <a:r>
              <a:rPr lang="en-US" altLang="zh-CN" dirty="0"/>
              <a:t> /&gt;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zh-CN" altLang="zh-CN" dirty="0"/>
              <a:t>出生日期：</a:t>
            </a:r>
            <a:r>
              <a:rPr lang="en-US" altLang="zh-CN" dirty="0"/>
              <a:t>2000</a:t>
            </a:r>
            <a:r>
              <a:rPr lang="zh-CN" altLang="zh-CN" dirty="0"/>
              <a:t>年</a:t>
            </a:r>
            <a:r>
              <a:rPr lang="en-US" altLang="zh-CN" dirty="0"/>
              <a:t>5</a:t>
            </a:r>
            <a:r>
              <a:rPr lang="zh-CN" altLang="zh-CN" dirty="0"/>
              <a:t>月</a:t>
            </a:r>
            <a:r>
              <a:rPr lang="en-US" altLang="zh-CN" dirty="0"/>
              <a:t>&lt;/p&gt;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/>
              <a:t>&lt;p&gt;&lt;</a:t>
            </a:r>
            <a:r>
              <a:rPr lang="en-US" altLang="zh-CN" dirty="0" err="1"/>
              <a:t>br</a:t>
            </a:r>
            <a:r>
              <a:rPr lang="en-US" altLang="zh-CN" dirty="0"/>
              <a:t> /&gt;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/>
              <a:t>&lt;/p&gt;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/>
              <a:t>&lt;/body&gt;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/>
              <a:t>&lt;/html&gt;</a:t>
            </a:r>
            <a:endParaRPr lang="zh-CN" altLang="zh-CN" dirty="0"/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1.5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进阶提高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8139" y="1166571"/>
            <a:ext cx="783745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 sz="2000"/>
            </a:lvl1pPr>
          </a:lstStyle>
          <a:p>
            <a:pPr lvl="0">
              <a:lnSpc>
                <a:spcPct val="100000"/>
              </a:lnSpc>
            </a:pPr>
            <a:r>
              <a:rPr lang="zh-CN" altLang="zh-CN" dirty="0"/>
              <a:t>扫描二维码，申请加入“教学互动”微信企业号，在微信的通信录中直接进入企业号。也可以通过下载微信企业</a:t>
            </a:r>
            <a:r>
              <a:rPr lang="en-US" altLang="zh-CN" dirty="0"/>
              <a:t>APP</a:t>
            </a:r>
            <a:r>
              <a:rPr lang="zh-CN" altLang="zh-CN" dirty="0"/>
              <a:t>加入，一起体验课后延伸学习的过程</a:t>
            </a:r>
          </a:p>
          <a:p>
            <a:pPr lvl="0">
              <a:lnSpc>
                <a:spcPct val="100000"/>
              </a:lnSpc>
            </a:pPr>
            <a:r>
              <a:rPr lang="zh-CN" altLang="zh-CN" dirty="0"/>
              <a:t>进入“微加云学院”，选择课件内容再次学习、在线做练习题、考试。</a:t>
            </a:r>
          </a:p>
          <a:p>
            <a:pPr lvl="0">
              <a:lnSpc>
                <a:spcPct val="100000"/>
              </a:lnSpc>
            </a:pPr>
            <a:r>
              <a:rPr lang="zh-CN" altLang="zh-CN" dirty="0"/>
              <a:t>进入“企微云任务”，查看并完成本章学习任务，查看任务，领取任务，登记任务进展情况，方便教师随时查看学生任务的完成进度。</a:t>
            </a:r>
          </a:p>
          <a:p>
            <a:pPr lvl="0">
              <a:lnSpc>
                <a:spcPct val="100000"/>
              </a:lnSpc>
            </a:pPr>
            <a:r>
              <a:rPr lang="zh-CN" altLang="zh-CN" dirty="0"/>
              <a:t>进入“投票调研”“问卷星”，参与调查问卷互动，反馈教学效果。</a:t>
            </a:r>
          </a:p>
          <a:p>
            <a:pPr lvl="0">
              <a:lnSpc>
                <a:spcPct val="100000"/>
              </a:lnSpc>
            </a:pPr>
            <a:r>
              <a:rPr lang="zh-CN" altLang="zh-CN" dirty="0"/>
              <a:t>进入“教学论坛”，下载本章素材或对相关知识点发贴、回帖互动。</a:t>
            </a:r>
          </a:p>
          <a:p>
            <a:pPr lvl="0">
              <a:lnSpc>
                <a:spcPct val="100000"/>
              </a:lnSpc>
            </a:pPr>
            <a:r>
              <a:rPr lang="zh-CN" altLang="zh-CN" dirty="0"/>
              <a:t>进入“腾讯乐享”，通过知识库、问答、课堂、考试、活动、投票和论坛等核心应用，培训学习等多元化需求</a:t>
            </a:r>
          </a:p>
          <a:p>
            <a:pPr lvl="0">
              <a:lnSpc>
                <a:spcPct val="100000"/>
              </a:lnSpc>
            </a:pPr>
            <a:r>
              <a:rPr lang="zh-CN" altLang="zh-CN" dirty="0"/>
              <a:t>进入“快课学堂”，通过主页型企业培训应用进行在线学习交流。</a:t>
            </a:r>
          </a:p>
        </p:txBody>
      </p:sp>
      <p:sp>
        <p:nvSpPr>
          <p:cNvPr id="7" name="矩形 6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9" name="文本框 35"/>
          <p:cNvSpPr txBox="1"/>
          <p:nvPr/>
        </p:nvSpPr>
        <p:spPr>
          <a:xfrm>
            <a:off x="1048046" y="482886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课后延伸</a:t>
            </a:r>
          </a:p>
        </p:txBody>
      </p:sp>
      <p:pic>
        <p:nvPicPr>
          <p:cNvPr id="10" name="图片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450" y="923412"/>
            <a:ext cx="2711693" cy="6231418"/>
          </a:xfrm>
          <a:prstGeom prst="rect">
            <a:avLst/>
          </a:prstGeom>
        </p:spPr>
      </p:pic>
      <p:pic>
        <p:nvPicPr>
          <p:cNvPr id="11" name="图片 10" descr="下载图片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56932" y="1166571"/>
            <a:ext cx="1911483" cy="2076992"/>
          </a:xfrm>
          <a:prstGeom prst="rect">
            <a:avLst/>
          </a:prstGeom>
        </p:spPr>
      </p:pic>
      <p:pic>
        <p:nvPicPr>
          <p:cNvPr id="12" name="图片 11" descr="IMG_2013.PNG"/>
          <p:cNvPicPr/>
          <p:nvPr/>
        </p:nvPicPr>
        <p:blipFill>
          <a:blip r:embed="rId6" cstate="print"/>
          <a:srcRect l="75402" t="4077" r="5551" b="83690"/>
          <a:stretch>
            <a:fillRect/>
          </a:stretch>
        </p:blipFill>
        <p:spPr>
          <a:xfrm>
            <a:off x="8634479" y="4238671"/>
            <a:ext cx="1315687" cy="13668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475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93" y="1614792"/>
            <a:ext cx="6694454" cy="26554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266950" y="5222295"/>
            <a:ext cx="7694173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dirty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rPr>
              <a:t>谢谢  再见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5098" y="447258"/>
            <a:ext cx="6498077" cy="5953541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72"/>
          <p:cNvSpPr>
            <a:spLocks noChangeArrowheads="1"/>
          </p:cNvSpPr>
          <p:nvPr/>
        </p:nvSpPr>
        <p:spPr bwMode="auto">
          <a:xfrm>
            <a:off x="1490923" y="1869640"/>
            <a:ext cx="2561600" cy="73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4800" spc="600" dirty="0" err="1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ontents</a:t>
            </a:r>
            <a:endParaRPr lang="zh-CN" altLang="en-US" sz="3200" spc="600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3"/>
          <p:cNvSpPr>
            <a:spLocks noChangeArrowheads="1"/>
          </p:cNvSpPr>
          <p:nvPr/>
        </p:nvSpPr>
        <p:spPr bwMode="auto">
          <a:xfrm>
            <a:off x="4052523" y="2647463"/>
            <a:ext cx="1743714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endParaRPr lang="en-US" altLang="zh-CN" sz="9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  <a:endParaRPr lang="zh-CN" altLang="en-US" sz="8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直接连接符 74"/>
          <p:cNvSpPr>
            <a:spLocks noChangeShapeType="1"/>
          </p:cNvSpPr>
          <p:nvPr/>
        </p:nvSpPr>
        <p:spPr bwMode="auto">
          <a:xfrm>
            <a:off x="6894033" y="16720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229" y="280828"/>
            <a:ext cx="1463862" cy="2970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700" dirty="0">
                <a:solidFill>
                  <a:srgbClr val="FFFF00"/>
                </a:solidFill>
              </a:rPr>
              <a:t>C</a:t>
            </a:r>
            <a:endParaRPr lang="zh-CN" altLang="en-US" sz="18700" dirty="0">
              <a:solidFill>
                <a:srgbClr val="FFFF00"/>
              </a:solidFill>
            </a:endParaRPr>
          </a:p>
        </p:txBody>
      </p:sp>
      <p:sp>
        <p:nvSpPr>
          <p:cNvPr id="13" name="直接连接符 74"/>
          <p:cNvSpPr>
            <a:spLocks noChangeShapeType="1"/>
          </p:cNvSpPr>
          <p:nvPr/>
        </p:nvSpPr>
        <p:spPr bwMode="auto">
          <a:xfrm>
            <a:off x="7046433" y="18244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直接连接符 74"/>
          <p:cNvSpPr>
            <a:spLocks noChangeShapeType="1"/>
          </p:cNvSpPr>
          <p:nvPr/>
        </p:nvSpPr>
        <p:spPr bwMode="auto">
          <a:xfrm>
            <a:off x="7198833" y="1976841"/>
            <a:ext cx="0" cy="395389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69"/>
          <p:cNvSpPr>
            <a:spLocks noChangeArrowheads="1"/>
          </p:cNvSpPr>
          <p:nvPr/>
        </p:nvSpPr>
        <p:spPr bwMode="auto">
          <a:xfrm>
            <a:off x="8040809" y="2294601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69"/>
          <p:cNvSpPr>
            <a:spLocks noChangeArrowheads="1"/>
          </p:cNvSpPr>
          <p:nvPr/>
        </p:nvSpPr>
        <p:spPr bwMode="auto">
          <a:xfrm>
            <a:off x="8040810" y="2998190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69"/>
          <p:cNvSpPr>
            <a:spLocks noChangeArrowheads="1"/>
          </p:cNvSpPr>
          <p:nvPr/>
        </p:nvSpPr>
        <p:spPr bwMode="auto">
          <a:xfrm>
            <a:off x="8040810" y="3701779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16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69"/>
          <p:cNvSpPr>
            <a:spLocks noChangeArrowheads="1"/>
          </p:cNvSpPr>
          <p:nvPr/>
        </p:nvSpPr>
        <p:spPr bwMode="auto">
          <a:xfrm>
            <a:off x="8040810" y="4405368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任务实施</a:t>
            </a:r>
            <a:endParaRPr lang="zh-CN" altLang="en-US" sz="16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69"/>
          <p:cNvSpPr>
            <a:spLocks noChangeArrowheads="1"/>
          </p:cNvSpPr>
          <p:nvPr/>
        </p:nvSpPr>
        <p:spPr bwMode="auto">
          <a:xfrm>
            <a:off x="8040810" y="5108957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进阶提高</a:t>
            </a:r>
            <a:endParaRPr lang="zh-CN" altLang="en-US" sz="1600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29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 animBg="1"/>
      <p:bldP spid="3" grpId="0"/>
      <p:bldP spid="13" grpId="0" animBg="1"/>
      <p:bldP spid="14" grpId="0" animBg="1"/>
      <p:bldP spid="15" grpId="0"/>
      <p:bldP spid="16" grpId="0"/>
      <p:bldP spid="17" grpId="0"/>
      <p:bldP spid="18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4317" cy="37693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200" b="1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TASK</a:t>
            </a:r>
            <a:r>
              <a:rPr lang="en-US" altLang="zh-CN" sz="23895" b="1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3895" b="1" dirty="0">
              <a:solidFill>
                <a:srgbClr val="4774D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59355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4774D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项目概述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4080177" y="2318786"/>
            <a:ext cx="714554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/>
              <a:t>本章主要介绍了网页、网站、浏览器、网页编辑器、</a:t>
            </a:r>
            <a:r>
              <a:rPr lang="en-US" altLang="zh-CN" sz="2400" dirty="0"/>
              <a:t>HTML</a:t>
            </a:r>
            <a:r>
              <a:rPr lang="zh-CN" altLang="en-US" sz="2400" dirty="0"/>
              <a:t>结构等基本知识，借助</a:t>
            </a:r>
            <a:r>
              <a:rPr lang="en-US" altLang="zh-CN" sz="2400" dirty="0"/>
              <a:t>Dreamweaver CC2018 </a:t>
            </a:r>
            <a:r>
              <a:rPr lang="zh-CN" altLang="en-US" sz="2400" dirty="0"/>
              <a:t>强大的图形界面功能，可快速的新建、编辑和预览网页。在学习相关知识的基础上，制作完成 “自我介绍页”和“古诗欣赏”。</a:t>
            </a:r>
          </a:p>
        </p:txBody>
      </p:sp>
      <p:sp>
        <p:nvSpPr>
          <p:cNvPr id="34" name="矩形 33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47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477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 </a:t>
            </a:r>
            <a:r>
              <a:rPr lang="zh-CN" altLang="en-US" sz="2800" b="1" dirty="0">
                <a:solidFill>
                  <a:srgbClr val="477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任务导入</a:t>
            </a:r>
          </a:p>
        </p:txBody>
      </p:sp>
      <p:pic>
        <p:nvPicPr>
          <p:cNvPr id="39" name="图片 3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23" y="2266332"/>
            <a:ext cx="3915155" cy="346375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813564" y="1512448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3895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9978" y="2752537"/>
            <a:ext cx="4955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学习目标</a:t>
            </a:r>
          </a:p>
          <a:p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40030" y="3967073"/>
            <a:ext cx="1602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4505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知识目标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39312" y="3967073"/>
            <a:ext cx="2243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23950" lvl="1" indent="-306705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技能目标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 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成果目标</a:t>
            </a:r>
          </a:p>
        </p:txBody>
      </p:sp>
      <p:sp>
        <p:nvSpPr>
          <p:cNvPr id="34" name="文本框 13"/>
          <p:cNvSpPr txBox="1"/>
          <p:nvPr/>
        </p:nvSpPr>
        <p:spPr bwMode="auto">
          <a:xfrm>
            <a:off x="2410312" y="4721410"/>
            <a:ext cx="4245343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>
                <a:cs typeface="+mn-ea"/>
                <a:sym typeface="+mn-lt"/>
              </a:rPr>
              <a:t>理解网页、网站、浏览器、网页编辑器等相关知识</a:t>
            </a:r>
          </a:p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en-US" sz="2400" dirty="0">
                <a:cs typeface="+mn-ea"/>
                <a:sym typeface="+mn-lt"/>
              </a:rPr>
              <a:t>掌握</a:t>
            </a:r>
            <a:r>
              <a:rPr lang="en-US" altLang="zh-CN" sz="2400" dirty="0">
                <a:cs typeface="+mn-ea"/>
                <a:sym typeface="+mn-lt"/>
              </a:rPr>
              <a:t>HTML</a:t>
            </a:r>
            <a:r>
              <a:rPr lang="zh-CN" altLang="en-US" sz="2400" dirty="0">
                <a:cs typeface="+mn-ea"/>
                <a:sym typeface="+mn-lt"/>
              </a:rPr>
              <a:t>结构</a:t>
            </a:r>
          </a:p>
        </p:txBody>
      </p:sp>
      <p:sp>
        <p:nvSpPr>
          <p:cNvPr id="37" name="文本框 14"/>
          <p:cNvSpPr txBox="1"/>
          <p:nvPr/>
        </p:nvSpPr>
        <p:spPr bwMode="auto">
          <a:xfrm>
            <a:off x="6849721" y="1234002"/>
            <a:ext cx="4982887" cy="1386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C0000"/>
              </a:buClr>
              <a:buSzPct val="85000"/>
              <a:buFont typeface="Wingdings" panose="05000000000000000000" pitchFamily="2" charset="2"/>
              <a:buChar char="Ø"/>
            </a:pPr>
            <a:r>
              <a:rPr lang="zh-CN" altLang="zh-CN" sz="2400" dirty="0"/>
              <a:t>在</a:t>
            </a:r>
            <a:r>
              <a:rPr lang="en-US" altLang="zh-CN" sz="2400" dirty="0"/>
              <a:t>Dreamweaver CC 2018</a:t>
            </a:r>
            <a:r>
              <a:rPr lang="zh-CN" altLang="zh-CN" sz="2400" dirty="0"/>
              <a:t>中新建、编辑和预览网页，制作完成“自我介绍”</a:t>
            </a:r>
            <a:r>
              <a:rPr lang="zh-CN" altLang="en-US" sz="2400" dirty="0"/>
              <a:t>和“古诗欣赏”</a:t>
            </a:r>
            <a:endParaRPr lang="zh-CN" alt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9" name="图片 3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856" y="2966204"/>
            <a:ext cx="3240000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155" y="2627724"/>
            <a:ext cx="3668789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1" name="组合 40"/>
          <p:cNvGrpSpPr/>
          <p:nvPr/>
        </p:nvGrpSpPr>
        <p:grpSpPr>
          <a:xfrm>
            <a:off x="6791356" y="2968799"/>
            <a:ext cx="3797128" cy="1027240"/>
            <a:chOff x="6825506" y="2525849"/>
            <a:chExt cx="3797128" cy="1027240"/>
          </a:xfrm>
        </p:grpSpPr>
        <p:sp>
          <p:nvSpPr>
            <p:cNvPr id="43" name="流程图: 数据 42"/>
            <p:cNvSpPr/>
            <p:nvPr/>
          </p:nvSpPr>
          <p:spPr>
            <a:xfrm>
              <a:off x="6825506" y="2666446"/>
              <a:ext cx="35735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技能目标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497603" y="2525849"/>
              <a:ext cx="1125031" cy="1027240"/>
              <a:chOff x="7350381" y="1068094"/>
              <a:chExt cx="1125031" cy="1027240"/>
            </a:xfrm>
          </p:grpSpPr>
          <p:sp>
            <p:nvSpPr>
              <p:cNvPr id="49" name="流程图: 接点 21"/>
              <p:cNvSpPr/>
              <p:nvPr/>
            </p:nvSpPr>
            <p:spPr>
              <a:xfrm>
                <a:off x="7350381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18014" y="1259837"/>
                <a:ext cx="695254" cy="643753"/>
              </a:xfrm>
              <a:prstGeom prst="rect">
                <a:avLst/>
              </a:prstGeom>
              <a:solidFill>
                <a:schemeClr val="accent2"/>
              </a:solidFill>
            </p:spPr>
          </p:pic>
        </p:grpSp>
      </p:grpSp>
      <p:grpSp>
        <p:nvGrpSpPr>
          <p:cNvPr id="51" name="组合 50"/>
          <p:cNvGrpSpPr/>
          <p:nvPr/>
        </p:nvGrpSpPr>
        <p:grpSpPr>
          <a:xfrm>
            <a:off x="1904482" y="3729748"/>
            <a:ext cx="3684277" cy="1027240"/>
            <a:chOff x="1300749" y="1039274"/>
            <a:chExt cx="3684277" cy="1027240"/>
          </a:xfrm>
        </p:grpSpPr>
        <p:sp>
          <p:nvSpPr>
            <p:cNvPr id="52" name="流程图: 数据 51"/>
            <p:cNvSpPr/>
            <p:nvPr/>
          </p:nvSpPr>
          <p:spPr>
            <a:xfrm>
              <a:off x="1565029" y="1179871"/>
              <a:ext cx="3419997" cy="74604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知识目标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300749" y="1039274"/>
              <a:ext cx="1125031" cy="1027240"/>
              <a:chOff x="4624754" y="1068094"/>
              <a:chExt cx="1125031" cy="1027240"/>
            </a:xfrm>
          </p:grpSpPr>
          <p:sp>
            <p:nvSpPr>
              <p:cNvPr id="54" name="流程图: 接点 38"/>
              <p:cNvSpPr/>
              <p:nvPr/>
            </p:nvSpPr>
            <p:spPr>
              <a:xfrm>
                <a:off x="4624754" y="1068094"/>
                <a:ext cx="1125031" cy="1027240"/>
              </a:xfrm>
              <a:prstGeom prst="flowChart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93480" y="1314230"/>
                <a:ext cx="463537" cy="55974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3.75E-6 -0.2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222E-6 L -3.54167E-6 0.2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206195" y="1375439"/>
            <a:ext cx="4333687" cy="37693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en-US" altLang="zh-CN" sz="23895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3895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39881" y="2792332"/>
            <a:ext cx="4955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核心知识</a:t>
            </a:r>
            <a:endParaRPr lang="zh-CN" altLang="en-US" sz="40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434068" y="914930"/>
            <a:ext cx="12231345" cy="589072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/>
              <a:t>1.3.1 </a:t>
            </a:r>
            <a:r>
              <a:rPr lang="zh-CN" altLang="en-US" sz="2400" b="1" dirty="0"/>
              <a:t>网页和网站</a:t>
            </a:r>
            <a:endParaRPr lang="zh-CN" altLang="zh-CN" sz="2400" b="1" dirty="0"/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3021" y="1514780"/>
            <a:ext cx="12231345" cy="4261231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/>
              <a:t>	WWW</a:t>
            </a:r>
            <a:r>
              <a:rPr lang="zh-CN" altLang="zh-CN" sz="2100" dirty="0"/>
              <a:t>即“</a:t>
            </a:r>
            <a:r>
              <a:rPr lang="en-US" altLang="zh-CN" sz="2100" dirty="0"/>
              <a:t>World Wide Web</a:t>
            </a:r>
            <a:r>
              <a:rPr lang="zh-CN" altLang="zh-CN" sz="2100" dirty="0"/>
              <a:t>”，是环球信息网的缩写，也称“</a:t>
            </a:r>
            <a:r>
              <a:rPr lang="en-US" altLang="zh-CN" sz="2100" dirty="0"/>
              <a:t>Web</a:t>
            </a:r>
            <a:r>
              <a:rPr lang="zh-CN" altLang="zh-CN" sz="2100" dirty="0"/>
              <a:t>”、“</a:t>
            </a:r>
            <a:r>
              <a:rPr lang="en-US" altLang="zh-CN" sz="2100" dirty="0"/>
              <a:t>WWW</a:t>
            </a:r>
            <a:r>
              <a:rPr lang="zh-CN" altLang="zh-CN" sz="2100" dirty="0"/>
              <a:t>”、“</a:t>
            </a:r>
            <a:r>
              <a:rPr lang="en-US" altLang="zh-CN" sz="2100" dirty="0"/>
              <a:t>'W3'</a:t>
            </a:r>
            <a:r>
              <a:rPr lang="zh-CN" altLang="zh-CN" sz="2100" dirty="0"/>
              <a:t>”，也称“万维网”，</a:t>
            </a:r>
            <a:r>
              <a:rPr lang="en-US" altLang="zh-CN" sz="2100" dirty="0"/>
              <a:t>"</a:t>
            </a:r>
            <a:r>
              <a:rPr lang="zh-CN" altLang="zh-CN" sz="2400" dirty="0"/>
              <a:t>环球网</a:t>
            </a:r>
            <a:r>
              <a:rPr lang="en-US" altLang="zh-CN" sz="2100" dirty="0"/>
              <a:t>"</a:t>
            </a:r>
            <a:r>
              <a:rPr lang="zh-CN" altLang="zh-CN" sz="2100" dirty="0"/>
              <a:t>等，常简称为</a:t>
            </a:r>
            <a:r>
              <a:rPr lang="en-US" altLang="zh-CN" sz="2100" dirty="0"/>
              <a:t>Web</a:t>
            </a:r>
            <a:r>
              <a:rPr lang="zh-CN" altLang="zh-CN" sz="2100" dirty="0"/>
              <a:t>。</a:t>
            </a:r>
            <a:endParaRPr lang="en-US" altLang="zh-CN" sz="2100" dirty="0"/>
          </a:p>
          <a:p>
            <a:pPr>
              <a:lnSpc>
                <a:spcPct val="150000"/>
              </a:lnSpc>
            </a:pPr>
            <a:endParaRPr lang="en-US" altLang="zh-CN" sz="2100" dirty="0"/>
          </a:p>
          <a:p>
            <a:pPr>
              <a:lnSpc>
                <a:spcPct val="150000"/>
              </a:lnSpc>
            </a:pPr>
            <a:r>
              <a:rPr lang="en-US" altLang="zh-CN" sz="2100" dirty="0"/>
              <a:t>	</a:t>
            </a:r>
            <a:r>
              <a:rPr lang="zh-CN" altLang="zh-CN" sz="2400" dirty="0"/>
              <a:t>网页是在互联网上基于</a:t>
            </a:r>
            <a:r>
              <a:rPr lang="en-US" altLang="zh-CN" sz="2400" dirty="0"/>
              <a:t>http</a:t>
            </a:r>
            <a:r>
              <a:rPr lang="zh-CN" altLang="zh-CN" sz="2400" dirty="0"/>
              <a:t>协议传播信息的页面。网页一般又称</a:t>
            </a:r>
            <a:r>
              <a:rPr lang="en-US" altLang="zh-CN" sz="2400" dirty="0"/>
              <a:t>HTML</a:t>
            </a:r>
            <a:r>
              <a:rPr lang="zh-CN" altLang="zh-CN" sz="2400" dirty="0"/>
              <a:t>文件，是一种可以在</a:t>
            </a:r>
            <a:r>
              <a:rPr lang="en-US" altLang="zh-CN" sz="2400" dirty="0"/>
              <a:t>WWW</a:t>
            </a:r>
            <a:r>
              <a:rPr lang="zh-CN" altLang="zh-CN" sz="2400" dirty="0"/>
              <a:t>上传输、能被浏览器解析并显示出来的文件。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　　　</a:t>
            </a:r>
            <a:r>
              <a:rPr lang="en-US" altLang="zh-CN" sz="2100" dirty="0"/>
              <a:t>WWW</a:t>
            </a:r>
            <a:r>
              <a:rPr lang="zh-CN" altLang="en-US" sz="2100" dirty="0"/>
              <a:t>上的结点称为</a:t>
            </a:r>
            <a:r>
              <a:rPr lang="en-US" altLang="zh-CN" sz="2100" dirty="0"/>
              <a:t>Web</a:t>
            </a:r>
            <a:r>
              <a:rPr lang="zh-CN" altLang="en-US" sz="2100" dirty="0"/>
              <a:t>站点，即网站或站点。</a:t>
            </a:r>
            <a:r>
              <a:rPr lang="zh-CN" altLang="zh-CN" sz="2000" dirty="0"/>
              <a:t>同一主题的多个网页集合就形成了网站，网页是构成网站的基本元素。</a:t>
            </a:r>
            <a:r>
              <a:rPr lang="zh-CN" altLang="en-US" sz="2100" dirty="0"/>
              <a:t>网页中可包含文本、列表、超链接、表格、图片、视频、音频、表单、动画等。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106414" y="1197513"/>
            <a:ext cx="10878063" cy="583108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pPr marL="0" lvl="2" indent="0" algn="ctr">
              <a:lnSpc>
                <a:spcPct val="150000"/>
              </a:lnSpc>
            </a:pPr>
            <a:r>
              <a:rPr lang="en-US" altLang="zh-CN" sz="2400" b="1" dirty="0"/>
              <a:t>1.3.2 </a:t>
            </a:r>
            <a:r>
              <a:rPr lang="zh-CN" altLang="en-US" sz="2400" b="1" dirty="0"/>
              <a:t>静态网页和动态网页</a:t>
            </a:r>
            <a:endParaRPr lang="zh-CN" altLang="zh-CN" dirty="0"/>
          </a:p>
        </p:txBody>
      </p:sp>
      <p:sp>
        <p:nvSpPr>
          <p:cNvPr id="5" name="矩形 4"/>
          <p:cNvSpPr/>
          <p:nvPr/>
        </p:nvSpPr>
        <p:spPr>
          <a:xfrm>
            <a:off x="311169" y="448147"/>
            <a:ext cx="57389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023" y="198"/>
            <a:ext cx="538090" cy="838673"/>
          </a:xfrm>
          <a:prstGeom prst="rect">
            <a:avLst/>
          </a:prstGeom>
          <a:solidFill>
            <a:srgbClr val="FFAC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文本框 46"/>
          <p:cNvSpPr txBox="1"/>
          <p:nvPr/>
        </p:nvSpPr>
        <p:spPr>
          <a:xfrm>
            <a:off x="1048046" y="482886"/>
            <a:ext cx="208871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3930"/>
            <a:r>
              <a:rPr lang="en-US" altLang="zh-CN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 </a:t>
            </a:r>
            <a:r>
              <a:rPr lang="zh-CN" altLang="en-US" sz="2800" b="1" dirty="0">
                <a:solidFill>
                  <a:srgbClr val="FFA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核心知识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3114" y="1785792"/>
            <a:ext cx="11317034" cy="1200329"/>
          </a:xfrm>
          <a:prstGeom prst="rect">
            <a:avLst/>
          </a:prstGeom>
          <a:noFill/>
        </p:spPr>
        <p:txBody>
          <a:bodyPr wrap="square" numCol="1" spcCol="108000" rtlCol="0">
            <a:spAutoFit/>
          </a:bodyPr>
          <a:lstStyle/>
          <a:p>
            <a:r>
              <a:rPr lang="zh-CN" altLang="en-US" sz="2200" dirty="0"/>
              <a:t>静态网页后缀：</a:t>
            </a:r>
            <a:r>
              <a:rPr lang="en-US" altLang="zh-CN" sz="2400" dirty="0"/>
              <a:t>.HTM</a:t>
            </a:r>
            <a:r>
              <a:rPr lang="zh-CN" altLang="zh-CN" sz="2400" dirty="0"/>
              <a:t>或</a:t>
            </a:r>
            <a:r>
              <a:rPr lang="en-US" altLang="zh-CN" sz="2400" dirty="0"/>
              <a:t>.HTML</a:t>
            </a:r>
          </a:p>
          <a:p>
            <a:r>
              <a:rPr lang="zh-CN" altLang="en-US" sz="2400" dirty="0"/>
              <a:t>动态网页后缀：</a:t>
            </a:r>
            <a:r>
              <a:rPr lang="en-US" altLang="zh-CN" sz="2400" dirty="0"/>
              <a:t>.asp</a:t>
            </a:r>
            <a:r>
              <a:rPr lang="zh-CN" altLang="zh-CN" sz="2400" dirty="0"/>
              <a:t>、</a:t>
            </a:r>
            <a:r>
              <a:rPr lang="en-US" altLang="zh-CN" sz="2400" dirty="0"/>
              <a:t>.</a:t>
            </a:r>
            <a:r>
              <a:rPr lang="en-US" altLang="zh-CN" sz="2400" dirty="0" err="1"/>
              <a:t>php</a:t>
            </a:r>
            <a:r>
              <a:rPr lang="zh-CN" altLang="zh-CN" sz="2400" dirty="0"/>
              <a:t>和</a:t>
            </a:r>
            <a:r>
              <a:rPr lang="en-US" altLang="zh-CN" sz="2400" dirty="0"/>
              <a:t>.</a:t>
            </a:r>
            <a:r>
              <a:rPr lang="en-US" altLang="zh-CN" sz="2400" dirty="0" err="1"/>
              <a:t>jsp</a:t>
            </a:r>
            <a:endParaRPr lang="zh-CN" altLang="zh-CN" sz="2400" dirty="0"/>
          </a:p>
          <a:p>
            <a:r>
              <a:rPr lang="zh-CN" altLang="zh-CN" sz="2400" dirty="0"/>
              <a:t>静态网页不能实现与网页浏览者之间的交互</a:t>
            </a:r>
            <a:r>
              <a:rPr lang="zh-CN" altLang="en-US" sz="2400" dirty="0"/>
              <a:t>，浏览器直接解析网页内容</a:t>
            </a:r>
            <a:r>
              <a:rPr lang="zh-CN" altLang="zh-CN" sz="2400" dirty="0"/>
              <a:t>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E2C1EDF-0EAC-4C7E-A3D2-86FEF65D1B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046" y="3852730"/>
            <a:ext cx="2752725" cy="13144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74A53D2-CD8B-4980-9A22-1602032BE2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7494" y="3758430"/>
            <a:ext cx="3590925" cy="1943100"/>
          </a:xfrm>
          <a:prstGeom prst="rect">
            <a:avLst/>
          </a:prstGeom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0.9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第一PPT，www.1ppt.com">
  <a:themeElements>
    <a:clrScheme name="自定义 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C1DD"/>
      </a:accent1>
      <a:accent2>
        <a:srgbClr val="435F8E"/>
      </a:accent2>
      <a:accent3>
        <a:srgbClr val="4BC1DD"/>
      </a:accent3>
      <a:accent4>
        <a:srgbClr val="435F8E"/>
      </a:accent4>
      <a:accent5>
        <a:srgbClr val="4BC1DD"/>
      </a:accent5>
      <a:accent6>
        <a:srgbClr val="435F8E"/>
      </a:accent6>
      <a:hlink>
        <a:srgbClr val="4BC1DD"/>
      </a:hlink>
      <a:folHlink>
        <a:srgbClr val="435F8E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管人员">
  <a:themeElements>
    <a:clrScheme name="主管人员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主管人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892</Words>
  <Application>Microsoft Office PowerPoint</Application>
  <PresentationFormat>自定义</PresentationFormat>
  <Paragraphs>108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微软雅黑</vt:lpstr>
      <vt:lpstr>Arial</vt:lpstr>
      <vt:lpstr>Calibri</vt:lpstr>
      <vt:lpstr>Calibri Light</vt:lpstr>
      <vt:lpstr>Century Gothic</vt:lpstr>
      <vt:lpstr>Courier New</vt:lpstr>
      <vt:lpstr>Palatino Linotype</vt:lpstr>
      <vt:lpstr>Wingdings</vt:lpstr>
      <vt:lpstr>第一PPT，www.1ppt.com</vt:lpstr>
      <vt:lpstr>主管人员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31</cp:revision>
  <dcterms:created xsi:type="dcterms:W3CDTF">2017-03-14T11:17:00Z</dcterms:created>
  <dcterms:modified xsi:type="dcterms:W3CDTF">2021-04-19T11:49:23Z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